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66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6EE0-1031-4864-B675-402DE90C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66436-1904-4B69-8A2B-3D25B1C80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B8AB-0EA9-4611-A8BB-B3F6E70E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00DD-A95F-460F-B5DC-F8DA82A2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4954C-A317-4F43-9C61-4F843000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F7B9-4736-4A76-BF7A-7249CDC3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4C14A-7097-4872-AC62-2EFF9997F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AF652-877C-4550-BC6B-949ABB32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D70A8-8365-4CE9-AF8D-EC8525A3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DC6A-6349-4A16-8BE3-36AAE8E4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1F0D0-483C-48EC-AE39-64DC60A69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8537C-CAEE-45FB-9A28-2445F436E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0557-DFBF-4346-B0E8-42FE75EA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DEC4-6E04-4DA7-A34D-362241E1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E0D4D-B1AF-4F00-B84F-72ACC13A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3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5B3B-B130-465F-9850-0A6E324A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8366B-4366-4FC1-A1B2-FAB366E2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CBE16-0E83-4D3B-A8A5-2100E616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6ACAE-A8D3-44ED-B550-20F4DB73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1CCC9-92AB-46D9-AEF8-D32F919C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3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C7A5-2662-4CE6-91B3-A3FB6F0C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74BF-59A7-40B0-905A-6C17B125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F4FF1-2394-419E-867F-815A6ECA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1093-DE4C-4B36-9A58-51390B53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0776B-DDB8-408E-886A-7CCDD40F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DEB-E144-49EB-81D4-3ED82466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5CDB-93BD-4CF2-9E2D-191345AB3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353-671E-4F8B-8523-27811E7E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C86B9-765A-4641-B71F-3665C29C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08C83-EC97-4644-9A3E-FA94BE18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AF55-0205-4655-8A4C-78D6D1DC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A085-687E-4350-AAC0-F2319B3B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7ABB-C84E-4C1F-987D-532ABB9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F4D45-41FB-4602-B41A-8EEE3AC4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55B72-2836-4072-A347-F366D940E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1C648-0E6A-43C1-AE31-319905742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A8B00-0AA7-4CF5-A6BA-B988EEB7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C36C5-FC8D-4BBD-87E4-BD9231DC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BE0B0-A883-4ACF-9361-773DDAB6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0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D71E-A1C5-400B-ACB7-7488A3F8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26F26-BBD7-47BB-ADF1-B653B3D1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A641-CFC9-4FC9-8C38-F30A783B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6F5C5-F5A2-41FE-ADBE-570F92FB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3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F88E-3D35-4DB2-82EE-34812B0C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2A039-1BF1-4683-9400-7D654FE1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41821-FA12-4BAD-9669-1F7E5BC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17B4-B499-4865-9105-537A3823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08915-8530-456F-B295-33ACCCC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2689D-BB03-4D59-85F3-C206F335E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46B79-2957-48BB-B119-0E615463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54131-6546-4E6E-942F-4F794B0C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1F9FF-2334-4CC6-9F16-A378A60B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FBA-BF20-4601-98EA-5BBAEC06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9F1EE-7E43-4AFE-BBD2-F2CB4627B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7969-5332-4DAC-9912-F137E7664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87A9-BBC3-4080-8C72-00F4CD81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6A4F1-C092-43BF-BB9A-66D7BEC5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01AAB-534A-4E08-9523-9CC68402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5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5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6B057-AEAB-49ED-96C7-8715949F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80AB-F880-45E4-B515-A65B697C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1A44-16A0-409C-A5EE-24DFF07E1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032AA-1CE6-4F74-9B37-379F1CC84C0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CBE5-CFC0-4ED0-B020-DA4026398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EFF0-B908-44EF-ACD8-AB2724C41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FDD2F-9613-4577-8D83-75FF49D4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rtamerica.com/featured/turbulent-water-behind-a-motor-boat-todd-gipstein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ulspelunker.com/2012/03/snowflakes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1641463-0119-477E-8F8B-6C8231E93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65B873-EBC1-418E-B318-FA78C73D0792}"/>
              </a:ext>
            </a:extLst>
          </p:cNvPr>
          <p:cNvSpPr txBox="1"/>
          <p:nvPr/>
        </p:nvSpPr>
        <p:spPr>
          <a:xfrm>
            <a:off x="2550695" y="3610464"/>
            <a:ext cx="9176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MT" panose="020B0502020104020203" pitchFamily="34" charset="0"/>
              </a:rPr>
              <a:t>Cellular Automata</a:t>
            </a:r>
            <a:endParaRPr lang="en-US" sz="2800" dirty="0">
              <a:latin typeface="Gill Sans MT" panose="020B0502020104020203" pitchFamily="34" charset="0"/>
            </a:endParaRPr>
          </a:p>
          <a:p>
            <a:pPr algn="ctr"/>
            <a:r>
              <a:rPr lang="en-US" sz="4400" dirty="0">
                <a:latin typeface="Gill Sans MT" panose="020B0502020104020203" pitchFamily="34" charset="0"/>
              </a:rPr>
              <a:t>Implications and Applications</a:t>
            </a:r>
            <a:endParaRPr lang="en-US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39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F2B96-AA3D-4F2A-9F3C-834E469D0BB2}"/>
              </a:ext>
            </a:extLst>
          </p:cNvPr>
          <p:cNvSpPr txBox="1"/>
          <p:nvPr/>
        </p:nvSpPr>
        <p:spPr>
          <a:xfrm>
            <a:off x="508000" y="254000"/>
            <a:ext cx="1157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" panose="020B0502020104020203" pitchFamily="34" charset="0"/>
              </a:rPr>
              <a:t>Conceptualization: Exciting Secrets</a:t>
            </a:r>
            <a:endParaRPr lang="en-US" b="1" dirty="0">
              <a:latin typeface="Gill Sans MT" panose="020B0502020104020203" pitchFamily="34" charset="0"/>
            </a:endParaRPr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0CE04ACB-D128-456B-87F0-C214AF054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07" y="1436370"/>
            <a:ext cx="7242186" cy="4812030"/>
          </a:xfrm>
          <a:prstGeom prst="rect">
            <a:avLst/>
          </a:prstGeom>
          <a:ln w="76200">
            <a:solidFill>
              <a:srgbClr val="A1CB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E33BB2-7620-4584-BB27-D65F30B4A4F6}"/>
              </a:ext>
            </a:extLst>
          </p:cNvPr>
          <p:cNvSpPr txBox="1"/>
          <p:nvPr/>
        </p:nvSpPr>
        <p:spPr>
          <a:xfrm>
            <a:off x="2474908" y="6368941"/>
            <a:ext cx="7242186" cy="230832"/>
          </a:xfrm>
          <a:prstGeom prst="rect">
            <a:avLst/>
          </a:prstGeom>
          <a:noFill/>
          <a:ln>
            <a:solidFill>
              <a:srgbClr val="A1C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https://fineartamerica.com/featured/turbulent-water-behind-a-motor-boat-todd-gipstein.html</a:t>
            </a:r>
            <a:endParaRPr lang="en-US" sz="900" dirty="0"/>
          </a:p>
        </p:txBody>
      </p:sp>
      <p:pic>
        <p:nvPicPr>
          <p:cNvPr id="9" name="Picture 8" descr="A blue and white tiled floor&#10;&#10;Description automatically generated">
            <a:extLst>
              <a:ext uri="{FF2B5EF4-FFF2-40B4-BE49-F238E27FC236}">
                <a16:creationId xmlns:a16="http://schemas.microsoft.com/office/drawing/2014/main" id="{E078E5FB-675A-454D-80CD-FFEC48F20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30" y="4113051"/>
            <a:ext cx="11525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AC2DC48-D341-4E62-A197-BD0FF8DA0882}"/>
              </a:ext>
            </a:extLst>
          </p:cNvPr>
          <p:cNvSpPr/>
          <p:nvPr/>
        </p:nvSpPr>
        <p:spPr>
          <a:xfrm>
            <a:off x="-68122800" y="-27543760"/>
            <a:ext cx="78714600" cy="78714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3C981-D5FB-4E47-9EAC-BA8B243CA89D}"/>
              </a:ext>
            </a:extLst>
          </p:cNvPr>
          <p:cNvSpPr/>
          <p:nvPr/>
        </p:nvSpPr>
        <p:spPr>
          <a:xfrm>
            <a:off x="3276600" y="609600"/>
            <a:ext cx="5638800" cy="5638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MT" panose="020B0502020104020203" pitchFamily="34" charset="0"/>
              </a:rPr>
              <a:t>Well-Defined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Gill Sans MT" panose="020B0502020104020203" pitchFamily="34" charset="0"/>
              </a:rPr>
              <a:t>Analytical Mathematical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0DF1-0CDA-4D9A-BEE2-6D7015D3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4" y="4084899"/>
            <a:ext cx="1533525" cy="1057275"/>
          </a:xfrm>
          <a:prstGeom prst="rect">
            <a:avLst/>
          </a:prstGeom>
        </p:spPr>
      </p:pic>
      <p:pic>
        <p:nvPicPr>
          <p:cNvPr id="12" name="Picture 11" descr="A blue and white tiled floor&#10;&#10;Description automatically generated">
            <a:extLst>
              <a:ext uri="{FF2B5EF4-FFF2-40B4-BE49-F238E27FC236}">
                <a16:creationId xmlns:a16="http://schemas.microsoft.com/office/drawing/2014/main" id="{C0A2DD53-881A-4830-9A09-71965BFC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10" y="679882"/>
            <a:ext cx="1152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6CC6842-38B5-46CD-8E49-6ADE108BFCA1}"/>
              </a:ext>
            </a:extLst>
          </p:cNvPr>
          <p:cNvSpPr/>
          <p:nvPr/>
        </p:nvSpPr>
        <p:spPr>
          <a:xfrm>
            <a:off x="2966720" y="436880"/>
            <a:ext cx="5984240" cy="5984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Otherwise Untouched and Unexplored Approaches to Mathematical Modeling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F47AA4-B9AA-489E-B298-D29DD60F32D7}"/>
              </a:ext>
            </a:extLst>
          </p:cNvPr>
          <p:cNvSpPr/>
          <p:nvPr/>
        </p:nvSpPr>
        <p:spPr>
          <a:xfrm>
            <a:off x="8364895" y="2464443"/>
            <a:ext cx="325120" cy="3251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7E5F4-443F-483B-B24F-C8D3957B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79" y="2678437"/>
            <a:ext cx="77357" cy="53333"/>
          </a:xfrm>
          <a:prstGeom prst="rect">
            <a:avLst/>
          </a:prstGeom>
        </p:spPr>
      </p:pic>
      <p:pic>
        <p:nvPicPr>
          <p:cNvPr id="10" name="Picture 9" descr="A black and silver text on a tiled floor&#10;&#10;Description automatically generated">
            <a:extLst>
              <a:ext uri="{FF2B5EF4-FFF2-40B4-BE49-F238E27FC236}">
                <a16:creationId xmlns:a16="http://schemas.microsoft.com/office/drawing/2014/main" id="{3FCAD365-8E89-4150-9984-3202ECB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75" y="902054"/>
            <a:ext cx="1343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7150738A-E4F7-49AD-843A-E8E542732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6" y="387752"/>
            <a:ext cx="11585708" cy="6082496"/>
          </a:xfrm>
          <a:prstGeom prst="rect">
            <a:avLst/>
          </a:prstGeom>
          <a:ln w="76200">
            <a:solidFill>
              <a:srgbClr val="A1CB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936D4-F17D-4E4D-B357-ABD86A7DB4BF}"/>
              </a:ext>
            </a:extLst>
          </p:cNvPr>
          <p:cNvSpPr txBox="1"/>
          <p:nvPr/>
        </p:nvSpPr>
        <p:spPr>
          <a:xfrm>
            <a:off x="303145" y="6544268"/>
            <a:ext cx="11585707" cy="238271"/>
          </a:xfrm>
          <a:prstGeom prst="rect">
            <a:avLst/>
          </a:prstGeom>
          <a:noFill/>
          <a:ln>
            <a:solidFill>
              <a:srgbClr val="A1C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Courtesy of USA Today</a:t>
            </a:r>
          </a:p>
        </p:txBody>
      </p:sp>
      <p:pic>
        <p:nvPicPr>
          <p:cNvPr id="6" name="Picture 5" descr="A picture containing indoor, black, tiled, white&#10;&#10;Description automatically generated">
            <a:extLst>
              <a:ext uri="{FF2B5EF4-FFF2-40B4-BE49-F238E27FC236}">
                <a16:creationId xmlns:a16="http://schemas.microsoft.com/office/drawing/2014/main" id="{7A98A9A0-7233-4B8E-94D0-72CC05F76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83" y="4018856"/>
            <a:ext cx="18192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omputationally equivalent to my ego">
            <a:extLst>
              <a:ext uri="{FF2B5EF4-FFF2-40B4-BE49-F238E27FC236}">
                <a16:creationId xmlns:a16="http://schemas.microsoft.com/office/drawing/2014/main" id="{A1ECDFBE-58F4-4C2E-99C3-34ED23E9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" y="1320800"/>
            <a:ext cx="11291570" cy="5313680"/>
          </a:xfrm>
          <a:prstGeom prst="rect">
            <a:avLst/>
          </a:prstGeom>
          <a:ln w="76200">
            <a:solidFill>
              <a:srgbClr val="A1CB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rossword, screen, text, fruit&#10;&#10;Description automatically generated">
            <a:extLst>
              <a:ext uri="{FF2B5EF4-FFF2-40B4-BE49-F238E27FC236}">
                <a16:creationId xmlns:a16="http://schemas.microsoft.com/office/drawing/2014/main" id="{2F55347C-507D-4AAD-AA6F-0D4EC2B2D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1" y="71120"/>
            <a:ext cx="16287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402C93-D025-4416-88E6-DDD15CF6C2F0}"/>
              </a:ext>
            </a:extLst>
          </p:cNvPr>
          <p:cNvSpPr txBox="1"/>
          <p:nvPr/>
        </p:nvSpPr>
        <p:spPr>
          <a:xfrm>
            <a:off x="1270535" y="1158300"/>
            <a:ext cx="9176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ill Sans MT" panose="020B0502020104020203" pitchFamily="34" charset="0"/>
              </a:rPr>
              <a:t>Questions?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CDCC8-3817-4C5F-B280-B89FA981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6" y="3429000"/>
            <a:ext cx="9158217" cy="2910840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79335936-84EA-40FA-9981-197105148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0"/>
            <a:ext cx="3871913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DBBA4-EB3F-4CC4-8A63-DB027CAF27D7}"/>
              </a:ext>
            </a:extLst>
          </p:cNvPr>
          <p:cNvSpPr txBox="1"/>
          <p:nvPr/>
        </p:nvSpPr>
        <p:spPr>
          <a:xfrm>
            <a:off x="508000" y="254000"/>
            <a:ext cx="376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" panose="020B0502020104020203" pitchFamily="34" charset="0"/>
              </a:rPr>
              <a:t>Coming Up:</a:t>
            </a:r>
            <a:endParaRPr lang="en-US" b="1" dirty="0">
              <a:latin typeface="Gill Sans MT" panose="020B05020201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339FB1-DC31-4876-821E-0D90B67B7EBF}"/>
              </a:ext>
            </a:extLst>
          </p:cNvPr>
          <p:cNvGrpSpPr/>
          <p:nvPr/>
        </p:nvGrpSpPr>
        <p:grpSpPr>
          <a:xfrm>
            <a:off x="2149577" y="3623555"/>
            <a:ext cx="3147229" cy="2536686"/>
            <a:chOff x="8359928" y="642157"/>
            <a:chExt cx="3147229" cy="25366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86993A-5806-4643-B58C-FC5EFAA93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9143" y="1350043"/>
              <a:ext cx="1828800" cy="1828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8AFA99-0661-4E53-9E77-963E2870C39E}"/>
                </a:ext>
              </a:extLst>
            </p:cNvPr>
            <p:cNvSpPr txBox="1"/>
            <p:nvPr/>
          </p:nvSpPr>
          <p:spPr>
            <a:xfrm>
              <a:off x="8359928" y="642157"/>
              <a:ext cx="3147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Gill Sans MT" panose="020B0502020104020203" pitchFamily="34" charset="0"/>
                </a:rPr>
                <a:t>Past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52C86A-4965-4FDB-87F7-1DB5BBCF27AB}"/>
              </a:ext>
            </a:extLst>
          </p:cNvPr>
          <p:cNvGrpSpPr/>
          <p:nvPr/>
        </p:nvGrpSpPr>
        <p:grpSpPr>
          <a:xfrm>
            <a:off x="4522385" y="1258217"/>
            <a:ext cx="3147229" cy="2536686"/>
            <a:chOff x="4522385" y="1258217"/>
            <a:chExt cx="3147229" cy="25366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979C1C-750D-41BF-A4E3-C02725EB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00" y="1966103"/>
              <a:ext cx="1828800" cy="18288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603FB5-4B98-49A6-BF3E-65AF489C6271}"/>
                </a:ext>
              </a:extLst>
            </p:cNvPr>
            <p:cNvSpPr txBox="1"/>
            <p:nvPr/>
          </p:nvSpPr>
          <p:spPr>
            <a:xfrm>
              <a:off x="4522385" y="1258217"/>
              <a:ext cx="3147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Gill Sans MT" panose="020B0502020104020203" pitchFamily="34" charset="0"/>
                </a:rPr>
                <a:t>Definition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94E68E-5ABE-45E2-B563-C30887707347}"/>
              </a:ext>
            </a:extLst>
          </p:cNvPr>
          <p:cNvGrpSpPr/>
          <p:nvPr/>
        </p:nvGrpSpPr>
        <p:grpSpPr>
          <a:xfrm>
            <a:off x="6895194" y="3623555"/>
            <a:ext cx="3147229" cy="2536686"/>
            <a:chOff x="6895195" y="3658956"/>
            <a:chExt cx="3147229" cy="2536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AC82EA-7B92-41E7-AEB2-2087481C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4410" y="4366842"/>
              <a:ext cx="1828800" cy="1828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FAFBCE-C155-4F1A-86FC-F71123177753}"/>
                </a:ext>
              </a:extLst>
            </p:cNvPr>
            <p:cNvSpPr txBox="1"/>
            <p:nvPr/>
          </p:nvSpPr>
          <p:spPr>
            <a:xfrm>
              <a:off x="6895195" y="3658956"/>
              <a:ext cx="3147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Gill Sans MT" panose="020B0502020104020203" pitchFamily="34" charset="0"/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98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FA32DD-5931-4E17-8930-A5C26153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4" y="2576195"/>
            <a:ext cx="3225165" cy="3225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C8ED0-4EA5-4C6D-B04F-39DD2CD67E40}"/>
              </a:ext>
            </a:extLst>
          </p:cNvPr>
          <p:cNvSpPr txBox="1"/>
          <p:nvPr/>
        </p:nvSpPr>
        <p:spPr>
          <a:xfrm>
            <a:off x="1285875" y="1476653"/>
            <a:ext cx="5196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Grid of “Regular Cells”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A768B-E444-4E23-9BA9-EF7D6CFE6957}"/>
              </a:ext>
            </a:extLst>
          </p:cNvPr>
          <p:cNvSpPr txBox="1"/>
          <p:nvPr/>
        </p:nvSpPr>
        <p:spPr>
          <a:xfrm>
            <a:off x="508000" y="254000"/>
            <a:ext cx="906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" panose="020B0502020104020203" pitchFamily="34" charset="0"/>
              </a:rPr>
              <a:t>What is a Cellular Automaton?</a:t>
            </a:r>
            <a:endParaRPr lang="en-US" b="1" dirty="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83B6B-C8F8-414D-9CBB-6E69CD4592DD}"/>
              </a:ext>
            </a:extLst>
          </p:cNvPr>
          <p:cNvSpPr txBox="1"/>
          <p:nvPr/>
        </p:nvSpPr>
        <p:spPr>
          <a:xfrm>
            <a:off x="6482079" y="1476653"/>
            <a:ext cx="5196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“State” in Each Cell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6F31CC-832D-44A0-B4D5-E484C013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71" y="2757805"/>
            <a:ext cx="1342390" cy="1342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C2B70-4894-4185-AEDB-40388868F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83" y="2757805"/>
            <a:ext cx="1342390" cy="134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12DA73-9BA7-46A9-83C2-A8479CD65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71" y="4458970"/>
            <a:ext cx="1342390" cy="1342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85BDAD-8D15-457C-957A-ACE9AD36C212}"/>
              </a:ext>
            </a:extLst>
          </p:cNvPr>
          <p:cNvSpPr txBox="1"/>
          <p:nvPr/>
        </p:nvSpPr>
        <p:spPr>
          <a:xfrm>
            <a:off x="7528560" y="4406890"/>
            <a:ext cx="111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A30547-122F-4615-BB20-3C256695A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783" y="4458970"/>
            <a:ext cx="1342390" cy="13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B25B53-2F49-4C63-919A-0697396DF86F}"/>
              </a:ext>
            </a:extLst>
          </p:cNvPr>
          <p:cNvSpPr txBox="1"/>
          <p:nvPr/>
        </p:nvSpPr>
        <p:spPr>
          <a:xfrm>
            <a:off x="508000" y="254000"/>
            <a:ext cx="1122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Gill Sans MT" panose="020B0502020104020203" pitchFamily="34" charset="0"/>
              </a:rPr>
              <a:t>For </a:t>
            </a:r>
            <a:r>
              <a:rPr lang="en-US" sz="5400" u="sng" dirty="0">
                <a:latin typeface="Gill Sans MT" panose="020B0502020104020203" pitchFamily="34" charset="0"/>
              </a:rPr>
              <a:t>every</a:t>
            </a:r>
            <a:r>
              <a:rPr lang="en-US" sz="5400" dirty="0">
                <a:latin typeface="Gill Sans MT" panose="020B0502020104020203" pitchFamily="34" charset="0"/>
              </a:rPr>
              <a:t> cell in the universe: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dirty="0">
                <a:latin typeface="Gill Sans MT" panose="020B0502020104020203" pitchFamily="34" charset="0"/>
              </a:rPr>
              <a:t>If that cell is on, then turn it off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dirty="0">
                <a:latin typeface="Gill Sans MT" panose="020B0502020104020203" pitchFamily="34" charset="0"/>
              </a:rPr>
              <a:t>If the cell to the left of that cell is on, the turn that cell 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88F6D-61AB-4F80-965F-A7035E50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651250"/>
            <a:ext cx="3905250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9BC5D-28E6-4C92-B2E6-7382C733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651250"/>
            <a:ext cx="3905250" cy="29527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C45CFC4-4A01-4CF3-BEDF-7FEFD0570F87}"/>
              </a:ext>
            </a:extLst>
          </p:cNvPr>
          <p:cNvSpPr/>
          <p:nvPr/>
        </p:nvSpPr>
        <p:spPr>
          <a:xfrm>
            <a:off x="5161280" y="4582160"/>
            <a:ext cx="1869440" cy="11176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A1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9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CB798-0ECB-478E-BC51-536C96DF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834005"/>
            <a:ext cx="9620250" cy="104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28697-9087-435E-84FE-B11579E21B52}"/>
              </a:ext>
            </a:extLst>
          </p:cNvPr>
          <p:cNvSpPr txBox="1"/>
          <p:nvPr/>
        </p:nvSpPr>
        <p:spPr>
          <a:xfrm>
            <a:off x="482600" y="579120"/>
            <a:ext cx="112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" panose="020B0502020104020203" pitchFamily="34" charset="0"/>
              </a:rPr>
              <a:t>The Result:</a:t>
            </a:r>
          </a:p>
        </p:txBody>
      </p:sp>
    </p:spTree>
    <p:extLst>
      <p:ext uri="{BB962C8B-B14F-4D97-AF65-F5344CB8AC3E}">
        <p14:creationId xmlns:p14="http://schemas.microsoft.com/office/powerpoint/2010/main" val="318381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A5C9AB-C999-4A86-8959-85327332D5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48" y="485977"/>
            <a:ext cx="3930648" cy="2830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195D83-739C-40CF-941B-5E16BD4F3D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903" y="485978"/>
            <a:ext cx="3930649" cy="3456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74389E74-B4FE-47EF-9C75-98AA384A76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61" y="3541957"/>
            <a:ext cx="3773421" cy="283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ementary cellular automata animated">
            <a:extLst>
              <a:ext uri="{FF2B5EF4-FFF2-40B4-BE49-F238E27FC236}">
                <a16:creationId xmlns:a16="http://schemas.microsoft.com/office/drawing/2014/main" id="{90DB663A-2190-4A9F-83C0-86A30CE296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7" y="4115232"/>
            <a:ext cx="4513580" cy="22567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50E631-4365-4A5F-A373-F141C2B5AC24}"/>
              </a:ext>
            </a:extLst>
          </p:cNvPr>
          <p:cNvSpPr txBox="1"/>
          <p:nvPr/>
        </p:nvSpPr>
        <p:spPr>
          <a:xfrm>
            <a:off x="508000" y="254000"/>
            <a:ext cx="957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" panose="020B0502020104020203" pitchFamily="34" charset="0"/>
              </a:rPr>
              <a:t>Applications: Packard Snowflake</a:t>
            </a:r>
            <a:endParaRPr lang="en-US" b="1" dirty="0">
              <a:latin typeface="Gill Sans MT" panose="020B0502020104020203" pitchFamily="34" charset="0"/>
            </a:endParaRPr>
          </a:p>
        </p:txBody>
      </p:sp>
      <p:pic>
        <p:nvPicPr>
          <p:cNvPr id="6" name="Picture 5" descr="A close up of a coral&#10;&#10;Description automatically generated">
            <a:extLst>
              <a:ext uri="{FF2B5EF4-FFF2-40B4-BE49-F238E27FC236}">
                <a16:creationId xmlns:a16="http://schemas.microsoft.com/office/drawing/2014/main" id="{49BC698B-15E5-47F4-8611-FB81975C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9080" y="1710690"/>
            <a:ext cx="6593840" cy="4121150"/>
          </a:xfrm>
          <a:prstGeom prst="rect">
            <a:avLst/>
          </a:prstGeom>
          <a:ln w="76200">
            <a:solidFill>
              <a:srgbClr val="A1CBF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4E15F-B25C-4CBA-BA2D-CA44B5075E0D}"/>
              </a:ext>
            </a:extLst>
          </p:cNvPr>
          <p:cNvSpPr txBox="1"/>
          <p:nvPr/>
        </p:nvSpPr>
        <p:spPr>
          <a:xfrm>
            <a:off x="2799080" y="5940588"/>
            <a:ext cx="6593840" cy="230832"/>
          </a:xfrm>
          <a:prstGeom prst="rect">
            <a:avLst/>
          </a:prstGeom>
          <a:noFill/>
          <a:ln>
            <a:solidFill>
              <a:srgbClr val="A1C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oulspelunker.com/2012/03/snowflak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9" name="Picture 8" descr="A black and white tile&#10;&#10;Description automatically generated">
            <a:extLst>
              <a:ext uri="{FF2B5EF4-FFF2-40B4-BE49-F238E27FC236}">
                <a16:creationId xmlns:a16="http://schemas.microsoft.com/office/drawing/2014/main" id="{C14ED286-4EBB-41D4-9091-AD6E1FDE7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" y="4975225"/>
            <a:ext cx="1628775" cy="1628775"/>
          </a:xfrm>
          <a:prstGeom prst="rect">
            <a:avLst/>
          </a:prstGeom>
        </p:spPr>
      </p:pic>
      <p:pic>
        <p:nvPicPr>
          <p:cNvPr id="11" name="Picture 10" descr="A screen shot of a window&#10;&#10;Description automatically generated">
            <a:extLst>
              <a:ext uri="{FF2B5EF4-FFF2-40B4-BE49-F238E27FC236}">
                <a16:creationId xmlns:a16="http://schemas.microsoft.com/office/drawing/2014/main" id="{9293A8F3-14E9-4A6B-A266-7E0BE26A4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112" y="2220912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4E9F9-A435-433D-B507-F24097A5E3B1}"/>
              </a:ext>
            </a:extLst>
          </p:cNvPr>
          <p:cNvPicPr/>
          <p:nvPr/>
        </p:nvPicPr>
        <p:blipFill rotWithShape="1">
          <a:blip r:embed="rId2"/>
          <a:srcRect l="226" t="917" r="640" b="1134"/>
          <a:stretch/>
        </p:blipFill>
        <p:spPr>
          <a:xfrm>
            <a:off x="1148080" y="1127759"/>
            <a:ext cx="9712960" cy="4592321"/>
          </a:xfrm>
          <a:prstGeom prst="rect">
            <a:avLst/>
          </a:prstGeom>
          <a:ln w="76200">
            <a:solidFill>
              <a:srgbClr val="A1CBF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B8204-B679-4506-8AB4-776406B0A49D}"/>
              </a:ext>
            </a:extLst>
          </p:cNvPr>
          <p:cNvSpPr txBox="1"/>
          <p:nvPr/>
        </p:nvSpPr>
        <p:spPr>
          <a:xfrm>
            <a:off x="1148080" y="5808508"/>
            <a:ext cx="9712960" cy="236692"/>
          </a:xfrm>
          <a:prstGeom prst="rect">
            <a:avLst/>
          </a:prstGeom>
          <a:noFill/>
          <a:ln>
            <a:solidFill>
              <a:srgbClr val="A1C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From Packard Snowflake paper by </a:t>
            </a:r>
            <a:r>
              <a:rPr lang="en-US" sz="900" dirty="0" err="1"/>
              <a:t>Gravner</a:t>
            </a:r>
            <a:r>
              <a:rPr lang="en-US" sz="900" dirty="0"/>
              <a:t> et. al. </a:t>
            </a:r>
          </a:p>
        </p:txBody>
      </p:sp>
      <p:pic>
        <p:nvPicPr>
          <p:cNvPr id="7" name="Picture 6" descr="A picture containing crossword, screen, text, tiled&#10;&#10;Description automatically generated">
            <a:extLst>
              <a:ext uri="{FF2B5EF4-FFF2-40B4-BE49-F238E27FC236}">
                <a16:creationId xmlns:a16="http://schemas.microsoft.com/office/drawing/2014/main" id="{B8E4A6F4-AF5D-46FF-B6B1-004E11A4C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16" y="6045200"/>
            <a:ext cx="866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F5CF88-BED8-435F-98BD-5806598BDBF5}"/>
              </a:ext>
            </a:extLst>
          </p:cNvPr>
          <p:cNvSpPr txBox="1"/>
          <p:nvPr/>
        </p:nvSpPr>
        <p:spPr>
          <a:xfrm>
            <a:off x="508000" y="254000"/>
            <a:ext cx="957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" panose="020B0502020104020203" pitchFamily="34" charset="0"/>
              </a:rPr>
              <a:t>Applications: Cryptography</a:t>
            </a:r>
            <a:endParaRPr lang="en-US" b="1" dirty="0">
              <a:latin typeface="Gill Sans MT" panose="020B0502020104020203" pitchFamily="34" charset="0"/>
            </a:endParaRP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275344C5-47D3-410D-8188-912AFD77E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4429" r="1824" b="10091"/>
          <a:stretch/>
        </p:blipFill>
        <p:spPr bwMode="auto">
          <a:xfrm>
            <a:off x="1290320" y="1422400"/>
            <a:ext cx="9834880" cy="4754880"/>
          </a:xfrm>
          <a:prstGeom prst="rect">
            <a:avLst/>
          </a:prstGeom>
          <a:ln w="76200">
            <a:solidFill>
              <a:srgbClr val="A1CB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0E94C-308C-4F79-91A7-45CA300C0E97}"/>
              </a:ext>
            </a:extLst>
          </p:cNvPr>
          <p:cNvSpPr txBox="1"/>
          <p:nvPr/>
        </p:nvSpPr>
        <p:spPr>
          <a:xfrm>
            <a:off x="1290320" y="6277991"/>
            <a:ext cx="9834880" cy="236692"/>
          </a:xfrm>
          <a:prstGeom prst="rect">
            <a:avLst/>
          </a:prstGeom>
          <a:noFill/>
          <a:ln>
            <a:solidFill>
              <a:srgbClr val="A1C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www.wolframscience.com</a:t>
            </a:r>
          </a:p>
        </p:txBody>
      </p:sp>
      <p:pic>
        <p:nvPicPr>
          <p:cNvPr id="6" name="Picture 5" descr="A black and white tiled floor&#10;&#10;Description automatically generated">
            <a:extLst>
              <a:ext uri="{FF2B5EF4-FFF2-40B4-BE49-F238E27FC236}">
                <a16:creationId xmlns:a16="http://schemas.microsoft.com/office/drawing/2014/main" id="{D14F1AC6-12F7-45C2-9CD9-978A83B3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720" y="83083"/>
            <a:ext cx="1492235" cy="1195273"/>
          </a:xfrm>
          <a:prstGeom prst="rect">
            <a:avLst/>
          </a:prstGeom>
        </p:spPr>
      </p:pic>
      <p:pic>
        <p:nvPicPr>
          <p:cNvPr id="9" name="Picture 8" descr="A picture containing crossword, screen, text, fruit&#10;&#10;Description automatically generated">
            <a:extLst>
              <a:ext uri="{FF2B5EF4-FFF2-40B4-BE49-F238E27FC236}">
                <a16:creationId xmlns:a16="http://schemas.microsoft.com/office/drawing/2014/main" id="{249B696D-BA60-4973-AE03-51FF7007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" y="2147968"/>
            <a:ext cx="6762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5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132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Auttonberry</dc:creator>
  <cp:lastModifiedBy>Edward Auttonberry</cp:lastModifiedBy>
  <cp:revision>32</cp:revision>
  <dcterms:created xsi:type="dcterms:W3CDTF">2020-02-10T02:04:08Z</dcterms:created>
  <dcterms:modified xsi:type="dcterms:W3CDTF">2020-02-10T11:47:10Z</dcterms:modified>
</cp:coreProperties>
</file>